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7" r:id="rId5"/>
  </p:sldMasterIdLst>
  <p:notesMasterIdLst>
    <p:notesMasterId r:id="rId19"/>
  </p:notesMasterIdLst>
  <p:handoutMasterIdLst>
    <p:handoutMasterId r:id="rId20"/>
  </p:handoutMasterIdLst>
  <p:sldIdLst>
    <p:sldId id="1140" r:id="rId6"/>
    <p:sldId id="1099" r:id="rId7"/>
    <p:sldId id="1124" r:id="rId8"/>
    <p:sldId id="1129" r:id="rId9"/>
    <p:sldId id="1135" r:id="rId10"/>
    <p:sldId id="1137" r:id="rId11"/>
    <p:sldId id="1142" r:id="rId12"/>
    <p:sldId id="1143" r:id="rId13"/>
    <p:sldId id="1139" r:id="rId14"/>
    <p:sldId id="1121" r:id="rId15"/>
    <p:sldId id="1134" r:id="rId16"/>
    <p:sldId id="1136" r:id="rId17"/>
    <p:sldId id="1138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ishik" initials="van" lastIdx="1" clrIdx="0"/>
  <p:cmAuthor id="1" name="Kari D Shively" initials="KDS" lastIdx="8" clrIdx="1"/>
  <p:cmAuthor id="2" name="Michael Mierzwa" initials="mdm" lastIdx="32" clrIdx="2"/>
  <p:cmAuthor id="3" name="Jackie Shulters" initials="JCS" lastIdx="4" clrIdx="3"/>
  <p:cmAuthor id="4" name="Murray Engineering Consulting" initials="MEC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178"/>
    <a:srgbClr val="73864A"/>
    <a:srgbClr val="869C56"/>
    <a:srgbClr val="B8E8E6"/>
    <a:srgbClr val="3E6648"/>
    <a:srgbClr val="65A371"/>
    <a:srgbClr val="AEEC84"/>
    <a:srgbClr val="03A4B5"/>
    <a:srgbClr val="FFD347"/>
    <a:srgbClr val="F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15" autoAdjust="0"/>
    <p:restoredTop sz="90029" autoAdjust="0"/>
  </p:normalViewPr>
  <p:slideViewPr>
    <p:cSldViewPr snapToGrid="0">
      <p:cViewPr varScale="1">
        <p:scale>
          <a:sx n="87" d="100"/>
          <a:sy n="87" d="100"/>
        </p:scale>
        <p:origin x="-96" y="-414"/>
      </p:cViewPr>
      <p:guideLst>
        <p:guide orient="horz" pos="3714"/>
        <p:guide pos="5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43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7" y="11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defTabSz="878774">
              <a:defRPr sz="1300"/>
            </a:lvl1pPr>
          </a:lstStyle>
          <a:p>
            <a:pPr>
              <a:defRPr/>
            </a:pPr>
            <a:r>
              <a:rPr lang="en-US" sz="1100" i="1" dirty="0">
                <a:solidFill>
                  <a:srgbClr val="3E6648"/>
                </a:solidFill>
                <a:latin typeface="+mn-lt"/>
              </a:rPr>
              <a:t>January 13, 2012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8829690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defTabSz="878774">
              <a:defRPr sz="1300"/>
            </a:lvl1pPr>
          </a:lstStyle>
          <a:p>
            <a:pPr>
              <a:defRPr/>
            </a:pPr>
            <a:r>
              <a:rPr lang="en-US" sz="1100" i="1">
                <a:solidFill>
                  <a:srgbClr val="3E6648"/>
                </a:solidFill>
                <a:latin typeface="+mn-lt"/>
              </a:rPr>
              <a:t>‑ DRAFT ‑</a:t>
            </a:r>
            <a:endParaRPr lang="en-US" sz="1100" i="1" dirty="0">
              <a:solidFill>
                <a:srgbClr val="3E6648"/>
              </a:solidFill>
              <a:latin typeface="+mn-lt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7" y="8829690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defTabSz="878774">
              <a:defRPr sz="1300"/>
            </a:lvl1pPr>
          </a:lstStyle>
          <a:p>
            <a:pPr>
              <a:defRPr/>
            </a:pPr>
            <a:fld id="{59A3DCCF-F14A-4CC3-9C45-2B7E8A0E313A}" type="slidenum">
              <a:rPr lang="en-US" sz="1100" i="1">
                <a:solidFill>
                  <a:srgbClr val="3E6648"/>
                </a:solidFill>
                <a:latin typeface="+mn-lt"/>
              </a:rPr>
              <a:pPr>
                <a:defRPr/>
              </a:pPr>
              <a:t>‹#›</a:t>
            </a:fld>
            <a:endParaRPr lang="en-US" sz="1100" i="1" dirty="0">
              <a:solidFill>
                <a:srgbClr val="3E6648"/>
              </a:solidFill>
              <a:latin typeface="+mn-lt"/>
            </a:endParaRPr>
          </a:p>
        </p:txBody>
      </p:sp>
      <p:pic>
        <p:nvPicPr>
          <p:cNvPr id="6" name="Picture 5" descr="FloodSAFE logo cropped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8" y="80718"/>
            <a:ext cx="1396606" cy="3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2601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11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64" tIns="44382" rIns="88764" bIns="44382" numCol="1" anchor="t" anchorCtr="0" compatLnSpc="1">
            <a:prstTxWarp prst="textNoShape">
              <a:avLst/>
            </a:prstTxWarp>
          </a:bodyPr>
          <a:lstStyle>
            <a:lvl1pPr defTabSz="885164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7" y="11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64" tIns="44382" rIns="88764" bIns="44382" numCol="1" anchor="t" anchorCtr="0" compatLnSpc="1">
            <a:prstTxWarp prst="textNoShape">
              <a:avLst/>
            </a:prstTxWarp>
          </a:bodyPr>
          <a:lstStyle>
            <a:lvl1pPr algn="r" defTabSz="885164">
              <a:defRPr sz="1300"/>
            </a:lvl1pPr>
          </a:lstStyle>
          <a:p>
            <a:pPr>
              <a:defRPr/>
            </a:pPr>
            <a:fld id="{6ADAC922-EDB8-47E6-BDD2-3D7D6C646E2C}" type="datetimeFigureOut">
              <a:rPr lang="en-US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3738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4845"/>
            <a:ext cx="5608320" cy="418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64" tIns="44382" rIns="88764" bIns="44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8829690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64" tIns="44382" rIns="88764" bIns="44382" numCol="1" anchor="b" anchorCtr="0" compatLnSpc="1">
            <a:prstTxWarp prst="textNoShape">
              <a:avLst/>
            </a:prstTxWarp>
          </a:bodyPr>
          <a:lstStyle>
            <a:lvl1pPr defTabSz="885164">
              <a:defRPr sz="1300"/>
            </a:lvl1pPr>
          </a:lstStyle>
          <a:p>
            <a:pPr>
              <a:defRPr/>
            </a:pPr>
            <a:r>
              <a:rPr lang="en-US" smtClean="0"/>
              <a:t>‑ DRAFT ‑</a:t>
            </a: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7" y="8829690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64" tIns="44382" rIns="88764" bIns="44382" numCol="1" anchor="b" anchorCtr="0" compatLnSpc="1">
            <a:prstTxWarp prst="textNoShape">
              <a:avLst/>
            </a:prstTxWarp>
          </a:bodyPr>
          <a:lstStyle>
            <a:lvl1pPr algn="r" defTabSz="885164">
              <a:defRPr sz="1300"/>
            </a:lvl1pPr>
          </a:lstStyle>
          <a:p>
            <a:pPr>
              <a:defRPr/>
            </a:pPr>
            <a:fld id="{8DF36491-83CC-4D76-AE8E-C51FEE91A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3441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8B4F69B-658B-4EB0-8549-A279946B70E8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‑ DRAFT ‑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smtClean="0"/>
              <a:t>Under development means we are working with the LMA to finalize their agreement and get signatures for implementation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DEC3B74-92D4-4C63-B4F6-92FC572A2FEF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‑ DRAFT 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smtClean="0"/>
              <a:t>Under development means we are working with the LMA to finalize their agreement and get signatures for implementation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DEC3B74-92D4-4C63-B4F6-92FC572A2FEF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‑ DRAFT 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314" indent="-220314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DEC3B74-92D4-4C63-B4F6-92FC572A2FEF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‑ DRAFT 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smtClean="0"/>
              <a:t>Under development means we are working with the LMA to finalize their agreement and get signatures for implementation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DEC3B74-92D4-4C63-B4F6-92FC572A2FEF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‑ DRAFT 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smtClean="0"/>
              <a:t>Under development means we are working with the LMA to finalize their agreement and get signatures for implementation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DEC3B74-92D4-4C63-B4F6-92FC572A2FEF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‑ DRAFT 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smtClean="0"/>
              <a:t>Under development means we are working with the LMA to finalize their agreement and get signatures for implementation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DEC3B74-92D4-4C63-B4F6-92FC572A2FEF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‑ DRAFT 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smtClean="0"/>
              <a:t>Under development means we are working with the LMA to finalize their agreement and get signatures for implementation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DEC3B74-92D4-4C63-B4F6-92FC572A2FEF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‑ DRAFT 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8B4F69B-658B-4EB0-8549-A279946B70E8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‑ DRAFT ‑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DEC3B74-92D4-4C63-B4F6-92FC572A2FEF}" type="datetime1">
              <a:rPr lang="en-US" smtClean="0"/>
              <a:pPr>
                <a:defRPr/>
              </a:pPr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‑ DRAFT 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338" y="-12700"/>
            <a:ext cx="9153338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399"/>
            <a:ext cx="1920582" cy="8152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942" y="2894951"/>
            <a:ext cx="6279147" cy="138048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93252" y="1625681"/>
            <a:ext cx="7650747" cy="1041400"/>
          </a:xfrm>
          <a:prstGeom prst="rect">
            <a:avLst/>
          </a:prstGeom>
          <a:solidFill>
            <a:srgbClr val="E7A6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2" name="Picture 21" descr="FloodSafeGreenArt.png"/>
          <p:cNvPicPr>
            <a:picLocks noChangeAspect="1"/>
          </p:cNvPicPr>
          <p:nvPr/>
        </p:nvPicPr>
        <p:blipFill rotWithShape="1">
          <a:blip r:embed="rId4" cstate="print"/>
          <a:srcRect b="365"/>
          <a:stretch/>
        </p:blipFill>
        <p:spPr>
          <a:xfrm>
            <a:off x="-9338" y="1625681"/>
            <a:ext cx="1502591" cy="1048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253" y="1646713"/>
            <a:ext cx="7650747" cy="962485"/>
          </a:xfrm>
        </p:spPr>
        <p:txBody>
          <a:bodyPr anchor="b"/>
          <a:lstStyle>
            <a:lvl1pPr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3047" y="1176658"/>
            <a:ext cx="8103015" cy="461454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0685AF-69D0-4880-957F-20F06BA68758}" type="slidenum">
              <a:rPr lang="en-US" sz="1400" smtClean="0">
                <a:latin typeface="+mn-lt"/>
              </a:rPr>
              <a:pPr/>
              <a:t>‹#›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0685AF-69D0-4880-957F-20F06BA68758}" type="slidenum">
              <a:rPr lang="en-US" sz="1400" smtClean="0">
                <a:latin typeface="+mn-lt"/>
              </a:rPr>
              <a:pPr/>
              <a:t>‹#›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0685AF-69D0-4880-957F-20F06BA68758}" type="slidenum">
              <a:rPr lang="en-US" sz="1400" smtClean="0">
                <a:latin typeface="+mn-lt"/>
              </a:rPr>
              <a:pPr/>
              <a:t>‹#›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9455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17"/>
          <p:cNvGrpSpPr/>
          <p:nvPr userDrawn="1"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5" name="Rectangle 4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6" name="Picture 5" descr="FloodSafeGreenAr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483" y="367740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9338" y="12700"/>
            <a:ext cx="9153338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5100" y="114299"/>
            <a:ext cx="1920582" cy="8152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942" y="2894951"/>
            <a:ext cx="6279147" cy="138048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539942" y="4275433"/>
            <a:ext cx="3870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fld id="{1990DCFD-68BC-754E-9E63-7438ACE75BAE}" type="datetime4">
              <a:rPr lang="en-US" sz="1600" b="0" i="0" smtClean="0">
                <a:solidFill>
                  <a:srgbClr val="477F80"/>
                </a:solidFill>
                <a:latin typeface="+mj-lt"/>
                <a:cs typeface="Tahoma" pitchFamily="34" charset="0"/>
              </a:rPr>
              <a:pPr algn="l">
                <a:defRPr/>
              </a:pPr>
              <a:t>August 27, 2015</a:t>
            </a:fld>
            <a:endParaRPr lang="en-US" sz="1600" b="0" i="0" dirty="0">
              <a:solidFill>
                <a:srgbClr val="477F8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493252" y="1864342"/>
            <a:ext cx="7650747" cy="677071"/>
          </a:xfrm>
          <a:prstGeom prst="rect">
            <a:avLst/>
          </a:prstGeom>
          <a:solidFill>
            <a:srgbClr val="E7A614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2" name="Picture 21" descr="FloodSafeGreenAr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38" y="1864342"/>
            <a:ext cx="1502591" cy="677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493253" y="1646713"/>
            <a:ext cx="8806295" cy="962485"/>
          </a:xfrm>
        </p:spPr>
        <p:txBody>
          <a:bodyPr anchor="b"/>
          <a:lstStyle>
            <a:lvl1pPr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152399"/>
            <a:ext cx="1920582" cy="81521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2448560"/>
            <a:ext cx="9143999" cy="1869440"/>
          </a:xfrm>
          <a:prstGeom prst="rect">
            <a:avLst/>
          </a:prstGeom>
          <a:solidFill>
            <a:srgbClr val="E7A614">
              <a:alpha val="87000"/>
            </a:srgb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93812" y="2499360"/>
            <a:ext cx="7831647" cy="1798320"/>
          </a:xfrm>
        </p:spPr>
        <p:txBody>
          <a:bodyPr anchor="t"/>
          <a:lstStyle>
            <a:lvl1pPr algn="l">
              <a:spcAft>
                <a:spcPts val="1200"/>
              </a:spcAft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Chapter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3047" y="1176658"/>
            <a:ext cx="8103015" cy="461454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9337" y="0"/>
            <a:ext cx="9166985" cy="995218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6" name="Picture 15" descr="FloodSafeGreenArt.pn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1875" y="5841242"/>
            <a:ext cx="9132125" cy="1016758"/>
          </a:xfrm>
          <a:prstGeom prst="rect">
            <a:avLst/>
          </a:prstGeom>
          <a:gradFill flip="none" rotWithShape="1">
            <a:gsLst>
              <a:gs pos="0">
                <a:srgbClr val="EEB840">
                  <a:alpha val="51000"/>
                </a:srgbClr>
              </a:gs>
              <a:gs pos="52000">
                <a:schemeClr val="bg1"/>
              </a:gs>
            </a:gsLst>
            <a:lin ang="162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1725" y="1295400"/>
            <a:ext cx="8168379" cy="44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133662" y="372317"/>
            <a:ext cx="8010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13" name="Picture 12" descr="DWR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3400" y="5998892"/>
            <a:ext cx="762000" cy="762000"/>
          </a:xfrm>
          <a:prstGeom prst="rect">
            <a:avLst/>
          </a:prstGeom>
        </p:spPr>
      </p:pic>
      <p:pic>
        <p:nvPicPr>
          <p:cNvPr id="14" name="Picture 13" descr="FloodSafe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6191000"/>
            <a:ext cx="1391296" cy="590550"/>
          </a:xfrm>
          <a:prstGeom prst="rect">
            <a:avLst/>
          </a:prstGeom>
        </p:spPr>
      </p:pic>
      <p:pic>
        <p:nvPicPr>
          <p:cNvPr id="19" name="Picture 18" descr="Footer whi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6400" y="6191000"/>
            <a:ext cx="6248399" cy="4614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71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77F80"/>
        </a:buClr>
        <a:buFont typeface="Arial"/>
        <a:buChar char="•"/>
        <a:defRPr lang="en-US" sz="28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77F80"/>
        </a:buClr>
        <a:buFont typeface="Lucida Grande"/>
        <a:buChar char="-"/>
        <a:defRPr lang="en-US" sz="26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Lucida Grande"/>
        <a:buChar char="-"/>
        <a:defRPr lang="en-US" sz="24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50000"/>
        <a:buFont typeface="Lucida Grande"/>
        <a:buChar char="-"/>
        <a:defRPr lang="en-US" sz="20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SzPct val="50000"/>
        <a:buFont typeface="Lucida Grande"/>
        <a:buChar char="-"/>
        <a:defRPr lang="en-US" sz="1800" i="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89455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6" name="Picture 15" descr="FloodSafeGreenArt.pn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5733872"/>
            <a:ext cx="9144000" cy="1124128"/>
          </a:xfrm>
          <a:prstGeom prst="rect">
            <a:avLst/>
          </a:prstGeom>
          <a:solidFill>
            <a:schemeClr val="bg1">
              <a:alpha val="51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33872"/>
            <a:ext cx="9144000" cy="1124128"/>
          </a:xfrm>
          <a:prstGeom prst="rect">
            <a:avLst/>
          </a:prstGeom>
          <a:gradFill flip="none" rotWithShape="1">
            <a:gsLst>
              <a:gs pos="0">
                <a:srgbClr val="EEB840">
                  <a:alpha val="51000"/>
                </a:srgbClr>
              </a:gs>
              <a:gs pos="52000">
                <a:schemeClr val="bg1"/>
              </a:gs>
            </a:gsLst>
            <a:lin ang="162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1725" y="1295400"/>
            <a:ext cx="8168379" cy="44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133662" y="372317"/>
            <a:ext cx="8010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13" name="Picture 12" descr="DWR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3400" y="5903892"/>
            <a:ext cx="762000" cy="762000"/>
          </a:xfrm>
          <a:prstGeom prst="rect">
            <a:avLst/>
          </a:prstGeom>
        </p:spPr>
      </p:pic>
      <p:pic>
        <p:nvPicPr>
          <p:cNvPr id="14" name="Picture 13" descr="FloodSafe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6096000"/>
            <a:ext cx="1391296" cy="590550"/>
          </a:xfrm>
          <a:prstGeom prst="rect">
            <a:avLst/>
          </a:prstGeom>
        </p:spPr>
      </p:pic>
      <p:pic>
        <p:nvPicPr>
          <p:cNvPr id="19" name="Picture 18" descr="Footer whi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6400" y="6096000"/>
            <a:ext cx="6248399" cy="4614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  <p:sldLayoutId id="2147483674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Arial"/>
        <a:buChar char="•"/>
        <a:defRPr lang="en-US" sz="28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Lucida Grande"/>
        <a:buChar char="-"/>
        <a:defRPr lang="en-US" sz="26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Lucida Grande"/>
        <a:buChar char="-"/>
        <a:defRPr lang="en-US" sz="24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Lucida Grande"/>
        <a:buChar char="-"/>
        <a:defRPr lang="en-US" sz="20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50000"/>
        <a:buFont typeface="Lucida Grande"/>
        <a:buChar char="-"/>
        <a:defRPr lang="en-US" sz="1800" i="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.ca.gov/floodmgmt/fmo/fsrp/guidelines.cf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161" y="3101779"/>
            <a:ext cx="6627028" cy="2851508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August 28,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of the Central Valley Flood Protection Board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Dave Wheeldon, Chief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Flood System Sustainability Branch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FMO, Division of Flood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253" y="1646713"/>
            <a:ext cx="7650747" cy="1024769"/>
          </a:xfrm>
        </p:spPr>
        <p:txBody>
          <a:bodyPr anchor="t"/>
          <a:lstStyle/>
          <a:p>
            <a:pPr algn="ctr"/>
            <a:r>
              <a:rPr lang="en-US" sz="2800" dirty="0" smtClean="0"/>
              <a:t>Flood System Repair Project (FSRP)</a:t>
            </a:r>
            <a:br>
              <a:rPr lang="en-US" sz="2800" dirty="0" smtClean="0"/>
            </a:br>
            <a:r>
              <a:rPr lang="en-US" sz="2800" dirty="0" smtClean="0"/>
              <a:t>Program Status Briefing</a:t>
            </a:r>
            <a:br>
              <a:rPr lang="en-US" sz="2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400" dirty="0" smtClean="0"/>
              <a:t>             </a:t>
            </a:r>
            <a:br>
              <a:rPr lang="en-US" sz="1400" dirty="0" smtClean="0"/>
            </a:br>
            <a:r>
              <a:rPr lang="en-US" sz="1400" dirty="0"/>
              <a:t> </a:t>
            </a:r>
            <a:r>
              <a:rPr lang="en-US" sz="1400" dirty="0" smtClean="0"/>
              <a:t>                      </a:t>
            </a:r>
            <a:endParaRPr lang="en-US" sz="32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046" y="2894951"/>
            <a:ext cx="6627028" cy="2851508"/>
          </a:xfrm>
        </p:spPr>
        <p:txBody>
          <a:bodyPr/>
          <a:lstStyle/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Questions?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David J. W. Wheeldon, Chief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Flood System Sustainability Branch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FMO, Division of Flood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sz="2800" dirty="0" smtClean="0"/>
              <a:t>Flood System Repair Project (FSRP)</a:t>
            </a:r>
            <a:endParaRPr lang="en-US" sz="32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FSRP Project Agreement – Board Resolution 2015-01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04335" y="1107835"/>
            <a:ext cx="7232199" cy="4548369"/>
            <a:chOff x="0" y="2104772"/>
            <a:chExt cx="11088603" cy="2495861"/>
          </a:xfrm>
        </p:grpSpPr>
        <p:sp>
          <p:nvSpPr>
            <p:cNvPr id="10" name="Rectangle 9"/>
            <p:cNvSpPr/>
            <p:nvPr/>
          </p:nvSpPr>
          <p:spPr>
            <a:xfrm>
              <a:off x="0" y="2253254"/>
              <a:ext cx="8205850" cy="23473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939667" y="2104772"/>
              <a:ext cx="10148936" cy="2050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0536" tIns="34290" rIns="192024" bIns="34290" numCol="1" spcCol="1270" anchor="t" anchorCtr="0">
              <a:noAutofit/>
            </a:bodyPr>
            <a:lstStyle/>
            <a:p>
              <a:r>
                <a:rPr lang="en-US" sz="2800" dirty="0" smtClean="0"/>
                <a:t>Now, Therefore, be it resolved:</a:t>
              </a:r>
              <a:endParaRPr lang="en-US" sz="2800" dirty="0"/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 smtClean="0">
                  <a:solidFill>
                    <a:srgbClr val="0070C0"/>
                  </a:solidFill>
                </a:rPr>
                <a:t>That the form of Assurance Agreement attached as Exhibit A is approved and adopted.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i="1" dirty="0" smtClean="0">
                <a:solidFill>
                  <a:srgbClr val="0070C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 smtClean="0">
                  <a:solidFill>
                    <a:srgbClr val="0070C0"/>
                  </a:solidFill>
                </a:rPr>
                <a:t>That the Executive Officer is authorized and directed to execute Assurance Agreements with local maintaining agencies that receive FSRP funding in substantially the form attached hereto as exhibit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i="1" dirty="0" smtClean="0">
                <a:solidFill>
                  <a:srgbClr val="0070C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 smtClean="0">
                  <a:solidFill>
                    <a:srgbClr val="0070C0"/>
                  </a:solidFill>
                </a:rPr>
                <a:t>That the existing assurance agreements between LSJLD, RD 2085, RD 1600, RD 1001, and RD 2063 for FSRP Funded repairs are hereby ratified, approved, and confirmed.</a:t>
              </a:r>
              <a:endParaRPr lang="en-US" sz="2400" dirty="0" smtClean="0"/>
            </a:p>
          </p:txBody>
        </p:sp>
      </p:grpSp>
      <p:pic>
        <p:nvPicPr>
          <p:cNvPr id="2050" name="Picture 2" descr="C:\Users\singhr\Desktop\temp\Approv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0" y="2445750"/>
            <a:ext cx="203977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FSRP Executed Project Agreements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4335" y="1378424"/>
            <a:ext cx="4257368" cy="453734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760223"/>
            <a:ext cx="8870496" cy="357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4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FSRP Project Agreements in Development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4335" y="1378424"/>
            <a:ext cx="4257368" cy="453734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7" y="1063810"/>
            <a:ext cx="7814582" cy="566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2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30" y="3882613"/>
            <a:ext cx="2633141" cy="17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30" y="914670"/>
            <a:ext cx="2620716" cy="183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FSRP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9905" y="1028692"/>
            <a:ext cx="5978752" cy="4827822"/>
          </a:xfrm>
        </p:spPr>
        <p:txBody>
          <a:bodyPr/>
          <a:lstStyle/>
          <a:p>
            <a:pPr lvl="0"/>
            <a:r>
              <a:rPr lang="en-US" sz="2000" dirty="0" smtClean="0"/>
              <a:t>Identify and repair </a:t>
            </a:r>
            <a:r>
              <a:rPr lang="en-US" sz="2000" dirty="0"/>
              <a:t>documented critical problems of the </a:t>
            </a:r>
            <a:r>
              <a:rPr lang="en-US" sz="2000" dirty="0" smtClean="0"/>
              <a:t>rural </a:t>
            </a:r>
            <a:r>
              <a:rPr lang="en-US" sz="2000" dirty="0"/>
              <a:t>Sacramento and San Joaquin SPFC systems: </a:t>
            </a:r>
          </a:p>
          <a:p>
            <a:pPr lvl="1"/>
            <a:r>
              <a:rPr lang="en-US" sz="2000" dirty="0"/>
              <a:t>Erosion, boils, slumps, hydraulic control structures, and </a:t>
            </a:r>
            <a:r>
              <a:rPr lang="en-US" sz="2000" dirty="0" smtClean="0"/>
              <a:t>channels</a:t>
            </a:r>
          </a:p>
          <a:p>
            <a:pPr lvl="1"/>
            <a:endParaRPr lang="en-US" sz="2000" dirty="0"/>
          </a:p>
          <a:p>
            <a:pPr lvl="0"/>
            <a:r>
              <a:rPr lang="en-US" sz="2000" dirty="0" smtClean="0"/>
              <a:t>Repair </a:t>
            </a:r>
            <a:r>
              <a:rPr lang="en-US" sz="2000" dirty="0"/>
              <a:t>deteriorated levee patrol roads to ensure effective </a:t>
            </a:r>
            <a:r>
              <a:rPr lang="en-US" sz="2000" dirty="0" smtClean="0"/>
              <a:t>emergency response </a:t>
            </a:r>
            <a:r>
              <a:rPr lang="en-US" sz="2000" dirty="0"/>
              <a:t>capability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Conduct </a:t>
            </a:r>
            <a:r>
              <a:rPr lang="en-US" sz="2000" dirty="0"/>
              <a:t>proactive repair of minor levee problems, such as erosion sites shorter than 50 </a:t>
            </a:r>
            <a:r>
              <a:rPr lang="en-US" sz="2000" dirty="0" smtClean="0"/>
              <a:t>feet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Funded by Prop 1E Bond, projects constructed under a local-State cost share under local direction.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FSRP Program Process</a:t>
            </a:r>
            <a:endParaRPr lang="en-US" sz="3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6829" y="1034809"/>
            <a:ext cx="6257581" cy="4397162"/>
            <a:chOff x="-2195849" y="2127551"/>
            <a:chExt cx="10590091" cy="2412888"/>
          </a:xfrm>
        </p:grpSpPr>
        <p:sp>
          <p:nvSpPr>
            <p:cNvPr id="10" name="Rectangle 9"/>
            <p:cNvSpPr/>
            <p:nvPr/>
          </p:nvSpPr>
          <p:spPr>
            <a:xfrm>
              <a:off x="0" y="2127552"/>
              <a:ext cx="8205850" cy="23473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-2195849" y="2127551"/>
              <a:ext cx="10590091" cy="24128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0536" tIns="34290" rIns="192024" bIns="34290" numCol="1" spcCol="1270" anchor="t" anchorCtr="0">
              <a:noAutofit/>
            </a:bodyPr>
            <a:lstStyle/>
            <a:p>
              <a:pPr marL="228600" lvl="1" indent="-228600" defTabSz="933450">
                <a:lnSpc>
                  <a:spcPct val="90000"/>
                </a:lnSpc>
                <a:spcAft>
                  <a:spcPts val="600"/>
                </a:spcAft>
                <a:buChar char="••"/>
              </a:pPr>
              <a:r>
                <a:rPr lang="en-US" sz="2100" dirty="0" smtClean="0"/>
                <a:t>Guidelines finalized July 2013 (</a:t>
              </a:r>
              <a:r>
                <a:rPr lang="en-US" sz="2100" dirty="0" smtClean="0">
                  <a:hlinkClick r:id="rId3"/>
                </a:rPr>
                <a:t>http</a:t>
              </a:r>
              <a:r>
                <a:rPr lang="en-US" sz="2100" dirty="0">
                  <a:hlinkClick r:id="rId3"/>
                </a:rPr>
                <a:t>://</a:t>
              </a:r>
              <a:r>
                <a:rPr lang="en-US" sz="2100" dirty="0" smtClean="0">
                  <a:hlinkClick r:id="rId3"/>
                </a:rPr>
                <a:t>www.water.ca.gov/floodmgmt/fmo/fsrp/guidelines.cfm</a:t>
              </a:r>
              <a:r>
                <a:rPr lang="en-US" sz="2100" dirty="0" smtClean="0"/>
                <a:t>)</a:t>
              </a:r>
            </a:p>
            <a:p>
              <a:pPr marL="228600" lvl="1" indent="-228600" defTabSz="933450">
                <a:lnSpc>
                  <a:spcPct val="90000"/>
                </a:lnSpc>
                <a:spcAft>
                  <a:spcPts val="600"/>
                </a:spcAft>
                <a:buChar char="••"/>
              </a:pPr>
              <a:endParaRPr lang="en-US" sz="2100" dirty="0" smtClean="0"/>
            </a:p>
            <a:p>
              <a:pPr marL="228600" lvl="1" indent="-228600" defTabSz="93345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</a:pPr>
              <a:r>
                <a:rPr lang="en-US" sz="2100" dirty="0" smtClean="0"/>
                <a:t>On an annual basis, critical sites are identified and vetted with LMAs by evaluating known past performance levee problems</a:t>
              </a:r>
            </a:p>
            <a:p>
              <a:pPr marL="228600" lvl="1" indent="-228600" defTabSz="93345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</a:pPr>
              <a:endParaRPr lang="en-US" sz="2100" dirty="0" smtClean="0"/>
            </a:p>
            <a:p>
              <a:pPr marL="228600" lvl="1" indent="-228600" defTabSz="93345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</a:pPr>
              <a:r>
                <a:rPr lang="en-US" sz="2100" dirty="0" smtClean="0"/>
                <a:t>Critical sites are prioritized and notices of program eligibility sent to LMAs.</a:t>
              </a:r>
            </a:p>
            <a:p>
              <a:pPr marL="228600" lvl="1" indent="-228600" defTabSz="93345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</a:pPr>
              <a:endParaRPr lang="en-US" sz="2100" dirty="0" smtClean="0"/>
            </a:p>
            <a:p>
              <a:pPr marL="228600" lvl="1" indent="-228600" defTabSz="93345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</a:pPr>
              <a:r>
                <a:rPr lang="en-US" sz="2100" dirty="0" smtClean="0"/>
                <a:t>Project Agreements are developed with participating LMAs</a:t>
              </a:r>
            </a:p>
            <a:p>
              <a:pPr marL="228600" lvl="1" indent="-228600" defTabSz="93345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</a:pPr>
              <a:endParaRPr lang="en-US" sz="2100" dirty="0" smtClean="0"/>
            </a:p>
            <a:p>
              <a:pPr marL="228600" lvl="1" indent="-228600" defTabSz="93345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</a:pPr>
              <a:r>
                <a:rPr lang="en-US" sz="2100" dirty="0" smtClean="0"/>
                <a:t>Design and Construction begins</a:t>
              </a:r>
              <a:endParaRPr lang="en-US" sz="2100" dirty="0"/>
            </a:p>
            <a:p>
              <a:pPr marL="228600" lvl="1" indent="-228600" defTabSz="933450">
                <a:lnSpc>
                  <a:spcPct val="90000"/>
                </a:lnSpc>
                <a:spcAft>
                  <a:spcPct val="20000"/>
                </a:spcAft>
                <a:buChar char="••"/>
              </a:pPr>
              <a:endParaRPr lang="en-US" sz="2100" dirty="0" smtClean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6" t="12549" r="10148" b="21961"/>
          <a:stretch>
            <a:fillRect/>
          </a:stretch>
        </p:blipFill>
        <p:spPr bwMode="auto">
          <a:xfrm>
            <a:off x="6464411" y="1157444"/>
            <a:ext cx="2544318" cy="3034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January 23, 2015 CVFPB Meeting</a:t>
            </a:r>
            <a:endParaRPr lang="en-US" sz="3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80992" y="1203495"/>
            <a:ext cx="7527310" cy="4712275"/>
            <a:chOff x="-1779695" y="2162755"/>
            <a:chExt cx="14508489" cy="2437878"/>
          </a:xfrm>
        </p:grpSpPr>
        <p:sp>
          <p:nvSpPr>
            <p:cNvPr id="10" name="Rectangle 9"/>
            <p:cNvSpPr/>
            <p:nvPr/>
          </p:nvSpPr>
          <p:spPr>
            <a:xfrm>
              <a:off x="0" y="2253254"/>
              <a:ext cx="8205850" cy="23473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-1779695" y="2162755"/>
              <a:ext cx="14508489" cy="2347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0536" tIns="34290" rIns="192024" bIns="34290" numCol="1" spcCol="1270" anchor="t" anchorCtr="0">
              <a:noAutofit/>
            </a:bodyPr>
            <a:lstStyle/>
            <a:p>
              <a:pPr marL="0" lvl="1" defTabSz="933450">
                <a:lnSpc>
                  <a:spcPct val="90000"/>
                </a:lnSpc>
                <a:spcAft>
                  <a:spcPts val="600"/>
                </a:spcAft>
              </a:pPr>
              <a:r>
                <a:rPr lang="en-US" sz="3600" dirty="0" smtClean="0"/>
                <a:t>Jan </a:t>
              </a:r>
              <a:r>
                <a:rPr lang="en-US" sz="3600" dirty="0" smtClean="0"/>
                <a:t>23, 2015 </a:t>
              </a:r>
              <a:r>
                <a:rPr lang="en-US" sz="3600" dirty="0" smtClean="0"/>
                <a:t>CVFPB Meeting:</a:t>
              </a:r>
            </a:p>
            <a:p>
              <a:pPr marL="0" lvl="1" defTabSz="933450">
                <a:lnSpc>
                  <a:spcPct val="90000"/>
                </a:lnSpc>
                <a:spcAft>
                  <a:spcPts val="600"/>
                </a:spcAft>
              </a:pPr>
              <a:endParaRPr lang="en-US" sz="2800" dirty="0" smtClean="0"/>
            </a:p>
            <a:p>
              <a:pPr marL="685800" lvl="2" indent="-228600" defTabSz="933450">
                <a:lnSpc>
                  <a:spcPct val="90000"/>
                </a:lnSpc>
                <a:spcAft>
                  <a:spcPts val="600"/>
                </a:spcAft>
                <a:buChar char="••"/>
              </a:pPr>
              <a:r>
                <a:rPr lang="en-US" sz="2400" dirty="0" smtClean="0"/>
                <a:t>Agreement modified </a:t>
              </a:r>
              <a:r>
                <a:rPr lang="en-US" sz="2400" dirty="0" smtClean="0"/>
                <a:t>to identify O&amp;M responsibilities for specific project </a:t>
              </a:r>
              <a:r>
                <a:rPr lang="en-US" sz="2400" dirty="0"/>
                <a:t>only. </a:t>
              </a:r>
              <a:r>
                <a:rPr lang="en-US" sz="2400" dirty="0" smtClean="0"/>
                <a:t> </a:t>
              </a:r>
              <a:endParaRPr lang="en-US" sz="2400" dirty="0" smtClean="0"/>
            </a:p>
            <a:p>
              <a:pPr marL="457200" lvl="2" defTabSz="933450">
                <a:lnSpc>
                  <a:spcPct val="90000"/>
                </a:lnSpc>
                <a:spcAft>
                  <a:spcPts val="600"/>
                </a:spcAft>
              </a:pPr>
              <a:endParaRPr lang="en-US" sz="2400" dirty="0" smtClean="0"/>
            </a:p>
            <a:p>
              <a:pPr marL="685800" lvl="2" indent="-228600" defTabSz="933450">
                <a:lnSpc>
                  <a:spcPct val="90000"/>
                </a:lnSpc>
                <a:spcAft>
                  <a:spcPts val="600"/>
                </a:spcAft>
                <a:buChar char="••"/>
              </a:pPr>
              <a:r>
                <a:rPr lang="en-US" sz="2400" dirty="0" smtClean="0"/>
                <a:t>References </a:t>
              </a:r>
              <a:r>
                <a:rPr lang="en-US" sz="2400" dirty="0"/>
                <a:t>to OMRR&amp;R </a:t>
              </a:r>
              <a:r>
                <a:rPr lang="en-US" sz="2400" dirty="0" smtClean="0"/>
                <a:t>changed </a:t>
              </a:r>
              <a:r>
                <a:rPr lang="en-US" sz="2400" dirty="0"/>
                <a:t>to O&amp;M to be consistent with USACE O&amp;M </a:t>
              </a:r>
              <a:r>
                <a:rPr lang="en-US" sz="2400" dirty="0" smtClean="0"/>
                <a:t>and </a:t>
              </a:r>
              <a:r>
                <a:rPr lang="en-US" sz="2400" dirty="0"/>
                <a:t>FSRP </a:t>
              </a:r>
              <a:r>
                <a:rPr lang="en-US" sz="2400" dirty="0" smtClean="0"/>
                <a:t>Guidelines.</a:t>
              </a:r>
            </a:p>
            <a:p>
              <a:pPr marL="457200" lvl="2" defTabSz="933450">
                <a:lnSpc>
                  <a:spcPct val="90000"/>
                </a:lnSpc>
                <a:spcAft>
                  <a:spcPts val="600"/>
                </a:spcAft>
              </a:pPr>
              <a:endParaRPr lang="en-US" sz="2400" dirty="0"/>
            </a:p>
            <a:p>
              <a:pPr marL="685800" lvl="2" indent="-228600" defTabSz="933450">
                <a:lnSpc>
                  <a:spcPct val="90000"/>
                </a:lnSpc>
                <a:spcAft>
                  <a:spcPts val="600"/>
                </a:spcAft>
                <a:buChar char="••"/>
              </a:pPr>
              <a:r>
                <a:rPr lang="en-US" sz="2400" dirty="0" smtClean="0"/>
                <a:t>Resolution </a:t>
              </a:r>
              <a:r>
                <a:rPr lang="en-US" sz="2400" dirty="0" smtClean="0"/>
                <a:t>2015-01:</a:t>
              </a:r>
            </a:p>
            <a:p>
              <a:pPr marL="1143000" lvl="3" indent="-228600" defTabSz="933450">
                <a:lnSpc>
                  <a:spcPct val="90000"/>
                </a:lnSpc>
                <a:spcAft>
                  <a:spcPts val="600"/>
                </a:spcAft>
                <a:buChar char="••"/>
              </a:pPr>
              <a:r>
                <a:rPr lang="en-US" sz="2400" dirty="0" smtClean="0"/>
                <a:t>Adopted form </a:t>
              </a:r>
              <a:r>
                <a:rPr lang="en-US" sz="2400" dirty="0"/>
                <a:t>o</a:t>
              </a:r>
              <a:r>
                <a:rPr lang="en-US" sz="2400" dirty="0" smtClean="0"/>
                <a:t>f the agreement, </a:t>
              </a:r>
              <a:endParaRPr lang="en-US" sz="2400" dirty="0" smtClean="0"/>
            </a:p>
            <a:p>
              <a:pPr marL="1143000" lvl="3" indent="-228600" defTabSz="933450">
                <a:lnSpc>
                  <a:spcPct val="90000"/>
                </a:lnSpc>
                <a:spcAft>
                  <a:spcPts val="600"/>
                </a:spcAft>
                <a:buChar char="••"/>
              </a:pPr>
              <a:r>
                <a:rPr lang="en-US" sz="2400" dirty="0" smtClean="0"/>
                <a:t>D</a:t>
              </a:r>
              <a:r>
                <a:rPr lang="en-US" sz="2400" dirty="0" smtClean="0"/>
                <a:t>elegated CVFPB EO </a:t>
              </a:r>
              <a:r>
                <a:rPr lang="en-US" sz="2400" dirty="0" smtClean="0"/>
                <a:t>authority to approve FSRP </a:t>
              </a:r>
              <a:r>
                <a:rPr lang="en-US" sz="2400" dirty="0" smtClean="0"/>
                <a:t>Agreements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39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FSRP Executed Project Agreements</a:t>
            </a:r>
            <a:endParaRPr lang="en-US" sz="3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80991" y="1203495"/>
            <a:ext cx="7659495" cy="4712275"/>
            <a:chOff x="-1779697" y="2162755"/>
            <a:chExt cx="14763269" cy="2437878"/>
          </a:xfrm>
        </p:grpSpPr>
        <p:sp>
          <p:nvSpPr>
            <p:cNvPr id="10" name="Rectangle 9"/>
            <p:cNvSpPr/>
            <p:nvPr/>
          </p:nvSpPr>
          <p:spPr>
            <a:xfrm>
              <a:off x="0" y="2253254"/>
              <a:ext cx="8205850" cy="23473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-1779697" y="2162755"/>
              <a:ext cx="14763269" cy="2347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0536" tIns="34290" rIns="192024" bIns="34290" numCol="1" spcCol="1270" anchor="t" anchorCtr="0">
              <a:noAutofit/>
            </a:bodyPr>
            <a:lstStyle/>
            <a:p>
              <a:pPr marL="571500" lvl="1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8 Executed FSRP Agreements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2400" dirty="0" smtClean="0"/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Contracts in-place, design and construction activities have begun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Total State Investment of $14.2 million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Local Share of approximately $1.2 million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5 All-Weather Access Road Repair Projects (66 miles)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2 Critical Erosion Repair and 1 Structure Repair </a:t>
              </a:r>
              <a:r>
                <a:rPr lang="en-US" sz="2400" dirty="0" smtClean="0"/>
                <a:t>Projects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8 SERP Sites</a:t>
              </a:r>
              <a:endParaRPr lang="en-US" sz="2400" dirty="0" smtClean="0"/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2400" dirty="0" smtClean="0"/>
            </a:p>
            <a:p>
              <a:pPr marL="457200" lvl="2" defTabSz="933450">
                <a:lnSpc>
                  <a:spcPct val="90000"/>
                </a:lnSpc>
                <a:spcAft>
                  <a:spcPts val="600"/>
                </a:spcAft>
              </a:pP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41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FSRP Project Agreements in Development</a:t>
            </a:r>
            <a:endParaRPr lang="en-US" sz="3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32648" y="1203495"/>
            <a:ext cx="8595666" cy="4712275"/>
            <a:chOff x="-2451110" y="2162755"/>
            <a:chExt cx="16567689" cy="2437878"/>
          </a:xfrm>
        </p:grpSpPr>
        <p:sp>
          <p:nvSpPr>
            <p:cNvPr id="10" name="Rectangle 9"/>
            <p:cNvSpPr/>
            <p:nvPr/>
          </p:nvSpPr>
          <p:spPr>
            <a:xfrm>
              <a:off x="0" y="2253254"/>
              <a:ext cx="8205850" cy="23473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-2451110" y="2162755"/>
              <a:ext cx="16567689" cy="2347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0536" tIns="34290" rIns="192024" bIns="34290" numCol="1" spcCol="1270" anchor="t" anchorCtr="0">
              <a:noAutofit/>
            </a:bodyPr>
            <a:lstStyle/>
            <a:p>
              <a:pPr marL="571500" lvl="1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16 FSRP Agreements in Development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Letters of Intent to Participate received from LMA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Formal Agreement development in process:</a:t>
              </a:r>
            </a:p>
            <a:p>
              <a:pPr marL="1485900" lvl="3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Project scope, schedule and total cost development</a:t>
              </a:r>
            </a:p>
            <a:p>
              <a:pPr marL="1485900" lvl="3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Cost-share determination</a:t>
              </a:r>
            </a:p>
            <a:p>
              <a:pPr marL="1485900" lvl="3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Signatures and approvals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Total Estimated State Investment of $23.8 million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Local Share of approximately $3.8 million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11 All-Weather Access Road Repair Projects (63 miles)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5 Critical Erosion Repair Projects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Projects to be constructed within the next year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2400" dirty="0" smtClean="0"/>
            </a:p>
            <a:p>
              <a:pPr marL="457200" lvl="2" defTabSz="933450">
                <a:lnSpc>
                  <a:spcPct val="90000"/>
                </a:lnSpc>
                <a:spcAft>
                  <a:spcPts val="600"/>
                </a:spcAft>
              </a:pP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82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FSRP Projects – San Joaquin River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7713" y="1959429"/>
            <a:ext cx="295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FSRP Projects – Sacramento River</a:t>
            </a:r>
            <a:endParaRPr lang="en-US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86" y="164193"/>
            <a:ext cx="5873460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7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FSRP Projects – San Joaquin River</a:t>
            </a:r>
            <a:endParaRPr lang="en-US" dirty="0"/>
          </a:p>
        </p:txBody>
      </p:sp>
      <p:pic>
        <p:nvPicPr>
          <p:cNvPr id="2051" name="Picture 3" descr="C:\Users\wheeldon\Documents\@@ Flood System Sustainability\DELME\ppt fsrp s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65" y="315686"/>
            <a:ext cx="5586990" cy="629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713" y="1959429"/>
            <a:ext cx="295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FSRP Projects – San Joaquin River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02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FSRP Next Steps</a:t>
            </a:r>
            <a:r>
              <a:rPr lang="en-US" sz="3400" dirty="0" smtClean="0"/>
              <a:t>	</a:t>
            </a:r>
            <a:endParaRPr lang="en-US" sz="3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32648" y="1203495"/>
            <a:ext cx="8911352" cy="4712275"/>
            <a:chOff x="-2451110" y="2162755"/>
            <a:chExt cx="17176157" cy="2437878"/>
          </a:xfrm>
        </p:grpSpPr>
        <p:sp>
          <p:nvSpPr>
            <p:cNvPr id="10" name="Rectangle 9"/>
            <p:cNvSpPr/>
            <p:nvPr/>
          </p:nvSpPr>
          <p:spPr>
            <a:xfrm>
              <a:off x="0" y="2253254"/>
              <a:ext cx="8205850" cy="23473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-2451110" y="2162755"/>
              <a:ext cx="17176157" cy="2347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0536" tIns="34290" rIns="192024" bIns="34290" numCol="1" spcCol="1270" anchor="t" anchorCtr="0">
              <a:noAutofit/>
            </a:bodyPr>
            <a:lstStyle/>
            <a:p>
              <a:pPr marL="571500" lvl="1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000" dirty="0" smtClean="0"/>
                <a:t>Complete construction of executed repair agreements</a:t>
              </a:r>
            </a:p>
            <a:p>
              <a:pPr marL="571500" lvl="1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3000" dirty="0" smtClean="0"/>
            </a:p>
            <a:p>
              <a:pPr marL="571500" lvl="1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000" dirty="0" smtClean="0"/>
                <a:t>Finalize FSRP Agreements in development</a:t>
              </a:r>
            </a:p>
            <a:p>
              <a:pPr marL="571500" lvl="1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3000" dirty="0" smtClean="0"/>
            </a:p>
            <a:p>
              <a:pPr marL="571500" lvl="1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000" dirty="0" smtClean="0"/>
                <a:t>Engage with other FSRP-eligible LMAs for agreement and project development</a:t>
              </a:r>
            </a:p>
            <a:p>
              <a:pPr marL="571500" lvl="1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3000" dirty="0" smtClean="0"/>
            </a:p>
            <a:p>
              <a:pPr marL="571500" lvl="1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000" dirty="0" smtClean="0"/>
                <a:t>Continue annual system evaluation and site prioritization</a:t>
              </a:r>
            </a:p>
            <a:p>
              <a:pPr marL="1028700" lvl="2" indent="-571500" defTabSz="9334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2400" dirty="0" smtClean="0"/>
            </a:p>
            <a:p>
              <a:pPr marL="457200" lvl="2" defTabSz="933450">
                <a:lnSpc>
                  <a:spcPct val="90000"/>
                </a:lnSpc>
                <a:spcAft>
                  <a:spcPts val="600"/>
                </a:spcAft>
              </a:pP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74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odSAFE Powerpoint Templat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lIns="45720" rIns="45720" rtlCol="0" anchor="ctr"/>
      <a:lstStyle>
        <a:defPPr algn="ctr">
          <a:defRPr sz="1400" dirty="0" smtClean="0">
            <a:solidFill>
              <a:schemeClr val="tx1"/>
            </a:solidFill>
            <a:latin typeface="+mj-lt"/>
            <a:cs typeface="Arial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VFPP">
      <a:dk1>
        <a:sysClr val="windowText" lastClr="000000"/>
      </a:dk1>
      <a:lt1>
        <a:sysClr val="window" lastClr="FFFFFF"/>
      </a:lt1>
      <a:dk2>
        <a:srgbClr val="3E5D57"/>
      </a:dk2>
      <a:lt2>
        <a:srgbClr val="CE8E00"/>
      </a:lt2>
      <a:accent1>
        <a:srgbClr val="477F80"/>
      </a:accent1>
      <a:accent2>
        <a:srgbClr val="FFC000"/>
      </a:accent2>
      <a:accent3>
        <a:srgbClr val="FFE6AF"/>
      </a:accent3>
      <a:accent4>
        <a:srgbClr val="9BBB59"/>
      </a:accent4>
      <a:accent5>
        <a:srgbClr val="4BACC6"/>
      </a:accent5>
      <a:accent6>
        <a:srgbClr val="C00000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75000"/>
          </a:schemeClr>
        </a:solidFill>
      </a:spPr>
      <a:bodyPr lIns="45720" rIns="45720" rtlCol="0" anchor="ctr"/>
      <a:lstStyle>
        <a:defPPr algn="ctr">
          <a:defRPr sz="1400" dirty="0" smtClean="0">
            <a:solidFill>
              <a:schemeClr val="tx1"/>
            </a:solidFill>
            <a:latin typeface="+mj-lt"/>
            <a:cs typeface="Arial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68C4DFC66C74C9E3EE44275A379C0" ma:contentTypeVersion="0" ma:contentTypeDescription="Create a new document." ma:contentTypeScope="" ma:versionID="3b4d92be23e6947e9d12688ea536060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DA3B8B-21FE-4E36-8D1F-FC0F3BDE7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7352F5E-0EEF-43AB-833F-EBD94C6AA03E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01939C0-56C2-4DFB-B15C-F501D4290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FloodSAFE Powerpoint Template</Template>
  <TotalTime>14521</TotalTime>
  <Words>688</Words>
  <Application>Microsoft Office PowerPoint</Application>
  <PresentationFormat>On-screen Show (4:3)</PresentationFormat>
  <Paragraphs>124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FloodSAFE Powerpoint Template</vt:lpstr>
      <vt:lpstr>2_Office Theme</vt:lpstr>
      <vt:lpstr>Flood System Repair Project (FSRP) Program Status Briefing                                       </vt:lpstr>
      <vt:lpstr>FSRP Summary</vt:lpstr>
      <vt:lpstr>FSRP Program Process</vt:lpstr>
      <vt:lpstr>January 23, 2015 CVFPB Meeting</vt:lpstr>
      <vt:lpstr>FSRP Executed Project Agreements</vt:lpstr>
      <vt:lpstr>FSRP Project Agreements in Development</vt:lpstr>
      <vt:lpstr>FSRP Projects – San Joaquin River</vt:lpstr>
      <vt:lpstr>FSRP Projects – San Joaquin River</vt:lpstr>
      <vt:lpstr>FSRP Next Steps </vt:lpstr>
      <vt:lpstr>Flood System Repair Project (FSRP)</vt:lpstr>
      <vt:lpstr>FSRP Project Agreement – Board Resolution 2015-01</vt:lpstr>
      <vt:lpstr>FSRP Executed Project Agreements</vt:lpstr>
      <vt:lpstr>FSRP Project Agreements in Development</vt:lpstr>
    </vt:vector>
  </TitlesOfParts>
  <Company>URS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System Repair Project (FSRP) - Overview for Eligible Agencies</dc:title>
  <dc:creator>Loren Murray</dc:creator>
  <cp:lastModifiedBy>David J. W. Wheeldon</cp:lastModifiedBy>
  <cp:revision>323</cp:revision>
  <cp:lastPrinted>2015-01-22T22:30:32Z</cp:lastPrinted>
  <dcterms:created xsi:type="dcterms:W3CDTF">2013-01-08T00:21:09Z</dcterms:created>
  <dcterms:modified xsi:type="dcterms:W3CDTF">2015-08-27T23:03:13Z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0x010100E5368C4DFC66C74C9E3EE44275A379C0</vt:lpwstr>
  </property>
</Properties>
</file>